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84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  <p:sldId id="279" r:id="rId27"/>
    <p:sldId id="280" r:id="rId28"/>
    <p:sldId id="282" r:id="rId29"/>
    <p:sldId id="283" r:id="rId30"/>
    <p:sldId id="285" r:id="rId31"/>
    <p:sldId id="291" r:id="rId32"/>
    <p:sldId id="290" r:id="rId33"/>
    <p:sldId id="292" r:id="rId34"/>
    <p:sldId id="286" r:id="rId35"/>
    <p:sldId id="288" r:id="rId36"/>
    <p:sldId id="289" r:id="rId37"/>
    <p:sldId id="287" r:id="rId38"/>
    <p:sldId id="296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>
        <p:scale>
          <a:sx n="50" d="100"/>
          <a:sy n="50" d="100"/>
        </p:scale>
        <p:origin x="132" y="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6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00AB-EBD7-4091-A681-841B81C69643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72D4A-23CD-4199-AB95-DBE21F9FB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4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72D4A-23CD-4199-AB95-DBE21F9FB3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7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72D4A-23CD-4199-AB95-DBE21F9FB3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5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7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6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0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5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42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6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96CD-46DC-4779-AC57-D891BE0AA70B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3A3B-5430-44FC-B7F3-3551CA32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rtskills.com/UploadedPosterImages/Posters/Zoom/10960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rtskills.com/UploadedPosterImages/Posters/Zoom/109608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kills.com/UploadedPosterImages/Posters/Zoom/10960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://www.deserres.ca/data/Products/Photos/FR/family/Source/PRCP_1_PR-1.jpg" TargetMode="External"/><Relationship Id="rId18" Type="http://schemas.openxmlformats.org/officeDocument/2006/relationships/image" Target="../media/image38.jpeg"/><Relationship Id="rId3" Type="http://schemas.openxmlformats.org/officeDocument/2006/relationships/image" Target="../media/image29.jpeg"/><Relationship Id="rId21" Type="http://schemas.openxmlformats.org/officeDocument/2006/relationships/hyperlink" Target="https://www.google.fr/url?q=http://www.creavea.com/ciseaux-cranteurs-a-lames-interchangeables-alicia-x3_boutique-acheter-loisirs-creatifs_4924.html&amp;sa=U&amp;ei=dCFNU8ikK8mR1AWfnoEw&amp;ved=0CDQQ9QEwAw&amp;usg=AFQjCNFo3gMOephCydUI3a3AlLWJriySWA" TargetMode="External"/><Relationship Id="rId7" Type="http://schemas.openxmlformats.org/officeDocument/2006/relationships/hyperlink" Target="http://www.pentelarts.fr/typo3temp/pics/Wet_Erase_all_colours_03_26c751f62b.jpg" TargetMode="External"/><Relationship Id="rId12" Type="http://schemas.openxmlformats.org/officeDocument/2006/relationships/image" Target="../media/image35.jpeg"/><Relationship Id="rId17" Type="http://schemas.openxmlformats.org/officeDocument/2006/relationships/hyperlink" Target="https://www.google.fr/url?q=http://materiel.hellopro.fr/papiers-couleurs-3004629-1-feuille.html&amp;sa=U&amp;ei=FyFNU8W6Noaj0QXY1YCQAw&amp;ved=0CE4Q9QEwEA&amp;usg=AFQjCNFLwS-rHPXNB2oQH4liRIlSqJmm7A" TargetMode="External"/><Relationship Id="rId2" Type="http://schemas.openxmlformats.org/officeDocument/2006/relationships/hyperlink" Target="https://www.google.fr/url?q=http://www.papersclothes.com/ciseaux.php&amp;sa=U&amp;ei=TBxNU-62KMOQ0AWI3YCIBQ&amp;ved=0CFIQ9QEwEg&amp;usg=AFQjCNGGx4Zp3Qc85sjRCAUgm9zNCJ8Ufw" TargetMode="External"/><Relationship Id="rId16" Type="http://schemas.openxmlformats.org/officeDocument/2006/relationships/image" Target="../media/image37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s://www.google.fr/url?q=http://recreactivites.fr/dessin-aux-feutres/&amp;sa=U&amp;ei=0R9NU8TQFemp0QWFvIHoAg&amp;ved=0CDAQ9QEwAQ&amp;usg=AFQjCNEY4lOaPEV626qfBjBWPvgiduixcg" TargetMode="External"/><Relationship Id="rId15" Type="http://schemas.openxmlformats.org/officeDocument/2006/relationships/hyperlink" Target="https://www.google.fr/url?q=http://www.conrad.fr/ce/fr/product/775996/Gomme-Staedtler-Mars-plastic&amp;sa=U&amp;ei=MSVNU7ObKeeU0AW4t4HQCQ&amp;ved=0CDQQ9QEwAw&amp;usg=AFQjCNEfq5W7Bo056EgSezYXkhyCAYU62A" TargetMode="External"/><Relationship Id="rId10" Type="http://schemas.openxmlformats.org/officeDocument/2006/relationships/hyperlink" Target="http://www.az-fournitures.com/loisirs-creatifs/dessin-technique/equerre/maped-equerre-en-aluminium-hypotenuse-de-210-mm-60.html" TargetMode="External"/><Relationship Id="rId19" Type="http://schemas.openxmlformats.org/officeDocument/2006/relationships/hyperlink" Target="http://fr.fotolia.com/id/3322605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Relationship Id="rId14" Type="http://schemas.openxmlformats.org/officeDocument/2006/relationships/image" Target="../media/image36.jpeg"/><Relationship Id="rId2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DRQzRx6LQWE/UZOCoddYCAI/AAAAAAAAJ3M/SJV_tvXh7ms/s1600/school+projects+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823" y="449704"/>
            <a:ext cx="11392525" cy="59660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8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COMMENT FAIRE UNE AFFICHE D’EXPOSE?</a:t>
            </a:r>
            <a:endParaRPr lang="fr-FR" sz="8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4" descr="Barbara Barnes and Laura Bomes present at Menlo Atherton High Scho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58" y="1340762"/>
            <a:ext cx="6359889" cy="4624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139252" y="1394086"/>
            <a:ext cx="6520722" cy="4586989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89351" y="1474920"/>
            <a:ext cx="6445770" cy="4356254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733462"/>
            <a:ext cx="4626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 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sz="8800" u="sng" dirty="0" smtClean="0">
                <a:solidFill>
                  <a:srgbClr val="92D050"/>
                </a:solidFill>
              </a:rPr>
              <a:t>gros</a:t>
            </a:r>
            <a:r>
              <a:rPr lang="fr-FR" sz="2800" dirty="0" smtClean="0">
                <a:solidFill>
                  <a:srgbClr val="92D050"/>
                </a:solidFill>
              </a:rPr>
              <a:t>  caractères</a:t>
            </a:r>
            <a:endParaRPr lang="fr-FR" sz="28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4399" y="2369288"/>
            <a:ext cx="110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Dactylographié</a:t>
            </a:r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5" name="Imagem 1" descr="Postcrossing as a school proje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2" y="3081784"/>
            <a:ext cx="4762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/>
          <p:cNvSpPr/>
          <p:nvPr/>
        </p:nvSpPr>
        <p:spPr>
          <a:xfrm>
            <a:off x="1573967" y="4362137"/>
            <a:ext cx="1459041" cy="779489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28842" y="2758618"/>
            <a:ext cx="479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(écrit à l’ordinateur puis imprimé, découpé et collé)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7959777" y="3930859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 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733462"/>
            <a:ext cx="4626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 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sz="8800" u="sng" dirty="0" smtClean="0">
                <a:solidFill>
                  <a:srgbClr val="92D050"/>
                </a:solidFill>
              </a:rPr>
              <a:t>gros</a:t>
            </a:r>
            <a:r>
              <a:rPr lang="fr-FR" sz="2800" dirty="0" smtClean="0">
                <a:solidFill>
                  <a:srgbClr val="92D050"/>
                </a:solidFill>
              </a:rPr>
              <a:t>  caractères</a:t>
            </a:r>
            <a:endParaRPr lang="fr-FR" sz="28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4399" y="2369288"/>
            <a:ext cx="110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Dactylographié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14399" y="2893604"/>
            <a:ext cx="110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dirty="0" smtClean="0">
                <a:solidFill>
                  <a:srgbClr val="92D050"/>
                </a:solidFill>
              </a:rPr>
              <a:t>   ou </a:t>
            </a:r>
            <a:r>
              <a:rPr lang="fr-FR" sz="2800" dirty="0">
                <a:solidFill>
                  <a:srgbClr val="92D050"/>
                </a:solidFill>
              </a:rPr>
              <a:t>é</a:t>
            </a:r>
            <a:r>
              <a:rPr lang="fr-FR" sz="2800" dirty="0" smtClean="0">
                <a:solidFill>
                  <a:srgbClr val="92D050"/>
                </a:solidFill>
              </a:rPr>
              <a:t>crit à la main </a:t>
            </a:r>
          </a:p>
        </p:txBody>
      </p:sp>
      <p:pic>
        <p:nvPicPr>
          <p:cNvPr id="8" name="Imagem 5" descr="Plakat von Kathrin Eschma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0" y="3638550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226128" y="2802091"/>
            <a:ext cx="520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(toutes les lettres de la même taille, sur une ligne droite, au </a:t>
            </a:r>
            <a:r>
              <a:rPr lang="fr-FR" b="1" u="sng" dirty="0" smtClean="0">
                <a:solidFill>
                  <a:srgbClr val="92D050"/>
                </a:solidFill>
              </a:rPr>
              <a:t>feutre épais</a:t>
            </a:r>
            <a:r>
              <a:rPr lang="fr-FR" dirty="0" smtClean="0">
                <a:solidFill>
                  <a:srgbClr val="92D050"/>
                </a:solidFill>
              </a:rPr>
              <a:t>…)</a:t>
            </a:r>
          </a:p>
        </p:txBody>
      </p:sp>
      <p:sp>
        <p:nvSpPr>
          <p:cNvPr id="10" name="Ellipse 9"/>
          <p:cNvSpPr/>
          <p:nvPr/>
        </p:nvSpPr>
        <p:spPr>
          <a:xfrm>
            <a:off x="429718" y="3638550"/>
            <a:ext cx="4906780" cy="11133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7551216" y="4195216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pic>
        <p:nvPicPr>
          <p:cNvPr id="11" name="Imagem 5" descr="Plakat von Kathrin Eschma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2" y="2264017"/>
            <a:ext cx="5606321" cy="41967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cteur droit 11"/>
          <p:cNvCxnSpPr/>
          <p:nvPr/>
        </p:nvCxnSpPr>
        <p:spPr>
          <a:xfrm>
            <a:off x="649573" y="2264017"/>
            <a:ext cx="6520722" cy="4586989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99672" y="2344851"/>
            <a:ext cx="6445770" cy="4356254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87391" y="3137983"/>
            <a:ext cx="388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Les textes doivent pouvoir être lus à 2 m de l’affiche</a:t>
            </a:r>
            <a:endParaRPr lang="fr-FR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87391" y="2387114"/>
            <a:ext cx="388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Les textes doivent pouvoir être lus à 2 m de l’affiche</a:t>
            </a:r>
            <a:endParaRPr lang="fr-FR" sz="6600" dirty="0">
              <a:solidFill>
                <a:srgbClr val="92D050"/>
              </a:solidFill>
            </a:endParaRPr>
          </a:p>
        </p:txBody>
      </p:sp>
      <p:pic>
        <p:nvPicPr>
          <p:cNvPr id="9" name="BLOGGER_PHOTO_ID_5740911428966660530" descr="http://2.bp.blogspot.com/-foFLYWc2RSk/T6vQhyqJubI/AAAAAAAAhAk/M_Cc7NHtar8/s640/IMG_01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38" y="2264017"/>
            <a:ext cx="5550405" cy="4149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e libre 9"/>
          <p:cNvSpPr/>
          <p:nvPr/>
        </p:nvSpPr>
        <p:spPr>
          <a:xfrm>
            <a:off x="8192006" y="4190148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7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2" y="3015574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26484" y="3213409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3" y="2931306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m 15" descr="http://p3.storage.canalblog.com/35/60/573453/380211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1" y="2651278"/>
            <a:ext cx="2870200" cy="3967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cteur droit 13"/>
          <p:cNvCxnSpPr/>
          <p:nvPr/>
        </p:nvCxnSpPr>
        <p:spPr>
          <a:xfrm>
            <a:off x="2485571" y="2651278"/>
            <a:ext cx="2870200" cy="3967236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485572" y="2651278"/>
            <a:ext cx="2870200" cy="3967236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1" y="2128058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45939" y="2286982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2" y="2043790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gPoster" descr="http://www.artskills.com/UploadedPosterImages/Posters/Thumb/10960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31306"/>
            <a:ext cx="4572001" cy="3450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rme libre 8"/>
          <p:cNvSpPr/>
          <p:nvPr/>
        </p:nvSpPr>
        <p:spPr>
          <a:xfrm>
            <a:off x="8239326" y="3508361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1" y="2128058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45939" y="2286982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2" y="2043790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48270" y="3264145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Mis en valeur par des effets de couleurs</a:t>
            </a:r>
            <a:endParaRPr lang="fr-FR" sz="4800" dirty="0">
              <a:solidFill>
                <a:srgbClr val="92D050"/>
              </a:solidFill>
            </a:endParaRPr>
          </a:p>
        </p:txBody>
      </p:sp>
      <p:pic>
        <p:nvPicPr>
          <p:cNvPr id="12" name="Picture 2" descr="http://www.doe.mtu.edu/news/2009/sfi_october2009/02IMG_72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2735545"/>
            <a:ext cx="5177061" cy="4028495"/>
          </a:xfrm>
          <a:prstGeom prst="rect">
            <a:avLst/>
          </a:prstGeom>
          <a:noFill/>
          <a:extLst/>
        </p:spPr>
      </p:pic>
      <p:sp>
        <p:nvSpPr>
          <p:cNvPr id="14" name="Forme libre 13"/>
          <p:cNvSpPr/>
          <p:nvPr/>
        </p:nvSpPr>
        <p:spPr>
          <a:xfrm>
            <a:off x="8805557" y="424634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1" y="2128058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45939" y="2286982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2" y="2043790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48270" y="3264145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Mis en valeur par des effets de couleurs</a:t>
            </a:r>
            <a:endParaRPr lang="fr-FR" sz="4800" dirty="0">
              <a:solidFill>
                <a:srgbClr val="92D05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8805557" y="424634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gPoster" descr="http://www.artskills.com/UploadedPosterImages/Posters/Thumb/10960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31306"/>
            <a:ext cx="4572001" cy="345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6848270" y="3877012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Et (ou) des cadres</a:t>
            </a:r>
            <a:endParaRPr lang="fr-FR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1" y="2128058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45939" y="2286982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2" y="2043790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48270" y="3264145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Mis en valeur par des effets de couleurs</a:t>
            </a:r>
            <a:endParaRPr lang="fr-FR" sz="4800" dirty="0">
              <a:solidFill>
                <a:srgbClr val="92D05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8805557" y="424634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48270" y="3877012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Et (ou) des cadres</a:t>
            </a:r>
            <a:endParaRPr lang="fr-FR" sz="4800" dirty="0">
              <a:solidFill>
                <a:srgbClr val="92D050"/>
              </a:solidFill>
            </a:endParaRPr>
          </a:p>
        </p:txBody>
      </p:sp>
      <p:pic>
        <p:nvPicPr>
          <p:cNvPr id="12" name="il_fi" descr="http://hs.riverdale.k12.or.us/%7Ehfinnert/exhib_06/nicolew/Images/fair_files/Best%20Pictures/gs_po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1" y="2873534"/>
            <a:ext cx="4680626" cy="370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7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4688" y="584241"/>
            <a:ext cx="11242623" cy="12310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quoi sert une affiche?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53719" y="2017964"/>
            <a:ext cx="28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</a:rPr>
              <a:t>A transmettre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99416" y="2017964"/>
            <a:ext cx="339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B0F0"/>
                </a:solidFill>
              </a:rPr>
              <a:t>des informations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72270" y="2017964"/>
            <a:ext cx="339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B0F0"/>
                </a:solidFill>
              </a:rPr>
              <a:t>à</a:t>
            </a:r>
            <a:r>
              <a:rPr lang="fr-FR" sz="3600" dirty="0" smtClean="0">
                <a:solidFill>
                  <a:srgbClr val="00B0F0"/>
                </a:solidFill>
              </a:rPr>
              <a:t> un public</a:t>
            </a:r>
            <a:endParaRPr lang="fr-FR" sz="3600" dirty="0">
              <a:solidFill>
                <a:srgbClr val="00B0F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957889" y="3825520"/>
            <a:ext cx="46469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527515" y="3650965"/>
            <a:ext cx="11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qui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92D050"/>
                </a:solidFill>
              </a:rPr>
              <a:t>passe</a:t>
            </a:r>
            <a:endParaRPr lang="fr-FR" dirty="0">
              <a:solidFill>
                <a:srgbClr val="92D05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55396" y="3824230"/>
            <a:ext cx="46469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23709" y="363956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Il faut attirer son œil  pour qu’il s’arrête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www.trivworks.com/wp-content/uploads/2014/03/Corporate.event_.surpri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06" y="4230429"/>
            <a:ext cx="1941539" cy="22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156021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399" y="2128058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8271" y="2128058"/>
            <a:ext cx="46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pas de copier/coller mais des résumés avec des mots clés</a:t>
            </a:r>
            <a:endParaRPr lang="fr-FR" sz="4800" dirty="0">
              <a:solidFill>
                <a:srgbClr val="92D05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645939" y="2286982"/>
            <a:ext cx="118677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9630382" y="2043790"/>
            <a:ext cx="914400" cy="4863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48270" y="3264145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Mis en valeur par des effets de couleurs</a:t>
            </a:r>
            <a:endParaRPr lang="fr-FR" sz="4800" dirty="0">
              <a:solidFill>
                <a:srgbClr val="92D05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8805557" y="424634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48270" y="3877012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Et (ou) des cadres</a:t>
            </a:r>
            <a:endParaRPr lang="fr-FR" sz="4800" dirty="0">
              <a:solidFill>
                <a:srgbClr val="92D050"/>
              </a:solidFill>
            </a:endParaRPr>
          </a:p>
        </p:txBody>
      </p:sp>
      <p:pic>
        <p:nvPicPr>
          <p:cNvPr id="13" name="Imagem 2" descr="School project on paperboar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735546"/>
            <a:ext cx="5175116" cy="3879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4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9541" y="1394086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9541" y="2366123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9541" y="2974444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dactylographiés (tapés à l’ordinateur, imprimés et découpés)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9540" y="3582765"/>
            <a:ext cx="10972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  </a:t>
            </a:r>
            <a:r>
              <a:rPr lang="fr-FR" sz="2800" dirty="0" smtClean="0">
                <a:solidFill>
                  <a:srgbClr val="92D050"/>
                </a:solidFill>
              </a:rPr>
              <a:t>ou écrit à la main (avec une écriture soignée, </a:t>
            </a:r>
            <a:r>
              <a:rPr lang="fr-FR" sz="2800" b="1" u="sng" dirty="0" smtClean="0">
                <a:solidFill>
                  <a:srgbClr val="92D050"/>
                </a:solidFill>
              </a:rPr>
              <a:t>au feutre </a:t>
            </a:r>
            <a:r>
              <a:rPr lang="fr-FR" sz="2800" dirty="0" smtClean="0">
                <a:solidFill>
                  <a:srgbClr val="92D050"/>
                </a:solidFill>
              </a:rPr>
              <a:t>de couleur contrastante avec le fond. Tracer </a:t>
            </a:r>
            <a:r>
              <a:rPr lang="fr-FR" sz="2800" b="1" u="sng" dirty="0" smtClean="0">
                <a:solidFill>
                  <a:srgbClr val="92D050"/>
                </a:solidFill>
              </a:rPr>
              <a:t>des lignes </a:t>
            </a:r>
            <a:r>
              <a:rPr lang="fr-FR" sz="2800" dirty="0" smtClean="0">
                <a:solidFill>
                  <a:srgbClr val="92D050"/>
                </a:solidFill>
              </a:rPr>
              <a:t>au crayon à papier pour être sur d’écrire droit).</a:t>
            </a:r>
            <a:endParaRPr lang="fr-F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1053" r="24107" b="11087"/>
          <a:stretch/>
        </p:blipFill>
        <p:spPr>
          <a:xfrm>
            <a:off x="429718" y="1394086"/>
            <a:ext cx="8906329" cy="5256906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>
            <a:off x="9933116" y="4168523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2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86" y="3920928"/>
            <a:ext cx="3661173" cy="2734439"/>
          </a:xfrm>
          <a:prstGeom prst="rect">
            <a:avLst/>
          </a:prstGeom>
          <a:ln w="88900">
            <a:solidFill>
              <a:srgbClr val="00B0F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7311" y="1139054"/>
            <a:ext cx="3276367" cy="2447036"/>
          </a:xfrm>
          <a:prstGeom prst="rect">
            <a:avLst/>
          </a:prstGeom>
          <a:ln w="88900">
            <a:solidFill>
              <a:srgbClr val="00B0F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81" y="1103094"/>
            <a:ext cx="3457575" cy="3343275"/>
          </a:xfrm>
          <a:prstGeom prst="rect">
            <a:avLst/>
          </a:prstGeom>
          <a:ln w="889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973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9541" y="1394086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9541" y="2366123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9541" y="2974444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dactylographiés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66240" y="3565080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  </a:t>
            </a:r>
            <a:r>
              <a:rPr lang="fr-FR" sz="2800" dirty="0" smtClean="0">
                <a:solidFill>
                  <a:srgbClr val="92D050"/>
                </a:solidFill>
              </a:rPr>
              <a:t>ou écrit à la main</a:t>
            </a:r>
            <a:endParaRPr lang="fr-FR" sz="2800" dirty="0">
              <a:solidFill>
                <a:srgbClr val="92D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9540" y="4191086"/>
            <a:ext cx="1097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Si le texte doit être lu dans un ordre particulier, guider le public dans sa lecture: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9969" y="5145193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Par des flèches</a:t>
            </a:r>
            <a:endParaRPr lang="fr-FR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l_fi" descr="http://pedagogie84.pagesperso-orange.fr/images/corres/colleg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1291771"/>
            <a:ext cx="8011886" cy="5138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9541" y="1394086"/>
            <a:ext cx="842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En caractères </a:t>
            </a:r>
            <a:r>
              <a:rPr lang="fr-FR" sz="6600" dirty="0" smtClean="0">
                <a:solidFill>
                  <a:srgbClr val="92D050"/>
                </a:solidFill>
              </a:rPr>
              <a:t>moyens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9541" y="2366123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courts et précis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9541" y="2974444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Textes dactylographiés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66240" y="3565080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  </a:t>
            </a:r>
            <a:r>
              <a:rPr lang="fr-FR" sz="2800" dirty="0" smtClean="0">
                <a:solidFill>
                  <a:srgbClr val="92D050"/>
                </a:solidFill>
              </a:rPr>
              <a:t>ou écrit à la main</a:t>
            </a:r>
            <a:endParaRPr lang="fr-FR" sz="2800" dirty="0">
              <a:solidFill>
                <a:srgbClr val="92D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9540" y="4191086"/>
            <a:ext cx="1097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Si le texte doit être lu dans un ordre particulier, guider le public dans sa lecture: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47291" y="5267769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Par des flèches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47291" y="5801442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ou des numéros</a:t>
            </a:r>
            <a:endParaRPr lang="fr-FR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TEXTES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1" y="349057"/>
            <a:ext cx="4679312" cy="641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8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</a:t>
            </a:r>
            <a:r>
              <a:rPr lang="fr-FR" b="1" dirty="0">
                <a:solidFill>
                  <a:srgbClr val="FFFF00"/>
                </a:solidFill>
                <a:latin typeface="Arial Black" panose="020B0A04020102020204" pitchFamily="34" charset="0"/>
              </a:rPr>
              <a:t>	</a:t>
            </a: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ILLUSTRATIONS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9542" y="1394086"/>
            <a:ext cx="293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Assez GRANDES 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08764" y="1394086"/>
            <a:ext cx="725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p</a:t>
            </a:r>
            <a:r>
              <a:rPr lang="fr-FR" sz="2800" dirty="0" smtClean="0">
                <a:solidFill>
                  <a:srgbClr val="92D050"/>
                </a:solidFill>
              </a:rPr>
              <a:t>our être vues de loin (au moins 2 m)</a:t>
            </a:r>
            <a:endParaRPr lang="fr-FR" sz="6600" dirty="0">
              <a:solidFill>
                <a:srgbClr val="92D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00" y="2047935"/>
            <a:ext cx="3219521" cy="44867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50685" y="2047935"/>
            <a:ext cx="5721656" cy="447814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216800" y="2047935"/>
            <a:ext cx="3219521" cy="4478141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216801" y="2047935"/>
            <a:ext cx="3219520" cy="4478141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5005620" y="4142792"/>
            <a:ext cx="611409" cy="63783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1216798" y="2039375"/>
            <a:ext cx="3219521" cy="4478141"/>
          </a:xfrm>
          <a:prstGeom prst="line">
            <a:avLst/>
          </a:prstGeom>
          <a:ln w="155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216799" y="2039375"/>
            <a:ext cx="3219520" cy="4478141"/>
          </a:xfrm>
          <a:prstGeom prst="line">
            <a:avLst/>
          </a:prstGeom>
          <a:ln w="155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</a:t>
            </a:r>
            <a:r>
              <a:rPr lang="fr-FR" b="1" dirty="0">
                <a:solidFill>
                  <a:srgbClr val="FFFF00"/>
                </a:solidFill>
                <a:latin typeface="Arial Black" panose="020B0A04020102020204" pitchFamily="34" charset="0"/>
              </a:rPr>
              <a:t>	</a:t>
            </a: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ILLUSTRATIONS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7651" y="1484607"/>
            <a:ext cx="293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* Assez GRANDES 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47392" y="1433963"/>
            <a:ext cx="725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p</a:t>
            </a:r>
            <a:r>
              <a:rPr lang="fr-FR" sz="2800" dirty="0" smtClean="0">
                <a:solidFill>
                  <a:srgbClr val="92D050"/>
                </a:solidFill>
              </a:rPr>
              <a:t>our être vues de loin (au moins 2 m)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3944" y="3688516"/>
            <a:ext cx="8476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Mis en valeur par des </a:t>
            </a:r>
            <a:r>
              <a:rPr lang="fr-FR" sz="2800" dirty="0">
                <a:solidFill>
                  <a:srgbClr val="92D050"/>
                </a:solidFill>
              </a:rPr>
              <a:t>effets de </a:t>
            </a:r>
            <a:r>
              <a:rPr lang="fr-FR" sz="2800" dirty="0" smtClean="0">
                <a:solidFill>
                  <a:srgbClr val="92D050"/>
                </a:solidFill>
              </a:rPr>
              <a:t>couleurs et (ou) des cadres</a:t>
            </a:r>
            <a:endParaRPr lang="fr-F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Poster" descr="http://www.artskills.com/UploadedPosterImages/Posters/Thumb/10960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6" y="667659"/>
            <a:ext cx="6691087" cy="5437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6670" y="1436914"/>
            <a:ext cx="7352522" cy="498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88319" y="185812"/>
            <a:ext cx="65292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PROPORTIONS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7672" y="1436914"/>
            <a:ext cx="3591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TITRE + TEXTE = 25 %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16800" y="1806246"/>
            <a:ext cx="844502" cy="1059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037672" y="1817956"/>
            <a:ext cx="1352514" cy="2099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411180" y="2865991"/>
            <a:ext cx="844504" cy="10398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65970" y="3390010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837715" y="3962539"/>
            <a:ext cx="1796144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837715" y="5215329"/>
            <a:ext cx="1796144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052287" y="4004378"/>
            <a:ext cx="1785427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052287" y="5232839"/>
            <a:ext cx="1785427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282298" y="2850518"/>
            <a:ext cx="1335656" cy="561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8265970" y="2341974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8266922" y="1817956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040914" y="4223657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Illustration = 25 %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73829" y="3193143"/>
            <a:ext cx="230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Vide</a:t>
            </a:r>
          </a:p>
          <a:p>
            <a:pPr algn="ctr"/>
            <a:r>
              <a:rPr lang="fr-FR" b="1" dirty="0" smtClean="0"/>
              <a:t>=</a:t>
            </a:r>
          </a:p>
          <a:p>
            <a:pPr algn="ctr"/>
            <a:r>
              <a:rPr lang="fr-FR" b="1" dirty="0" smtClean="0"/>
              <a:t>50 %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6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4636 0.03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6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7669 0.0761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37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24297 0.4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243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435 L -0.11224 0.333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1594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28971 -0.2840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421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45781 0.2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1155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544 L -0.45951 0.102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782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-0.01435 L -0.44753 0.087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50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995 L -0.472 0.5141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7" y="25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8958 -0.4358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18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7616 L -0.09127 0.1238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10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02839 -0.119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97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5755 0.348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6670" y="1436914"/>
            <a:ext cx="7352522" cy="498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88319" y="185812"/>
            <a:ext cx="65292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PROPORTIONS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7672" y="1436914"/>
            <a:ext cx="3591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TITRE + TEXTE = 25 %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16800" y="1806246"/>
            <a:ext cx="844502" cy="1059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037672" y="1817956"/>
            <a:ext cx="1352514" cy="2099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411180" y="2865991"/>
            <a:ext cx="844504" cy="10398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65970" y="3390010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837715" y="3962539"/>
            <a:ext cx="1796144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837715" y="5215329"/>
            <a:ext cx="1796144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052287" y="4004378"/>
            <a:ext cx="1785427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052287" y="5232839"/>
            <a:ext cx="1785427" cy="12284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282298" y="2850518"/>
            <a:ext cx="1335656" cy="561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8265970" y="2341974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8266922" y="1817956"/>
            <a:ext cx="1362270" cy="5158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040914" y="4223657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Illustration = 25 %</a:t>
            </a:r>
          </a:p>
        </p:txBody>
      </p:sp>
    </p:spTree>
    <p:extLst>
      <p:ext uri="{BB962C8B-B14F-4D97-AF65-F5344CB8AC3E}">
        <p14:creationId xmlns:p14="http://schemas.microsoft.com/office/powerpoint/2010/main" val="19356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547 0.03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4727 0.035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25729 0.0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26107 0.07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30521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30638 -0.35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17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48528 0.1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7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8502 0.176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8" y="88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44987 -0.0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013 0.1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2.91667E-6 0.182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1" grpId="1" animBg="1"/>
      <p:bldP spid="12" grpId="1" animBg="1"/>
      <p:bldP spid="14" grpId="1" animBg="1"/>
      <p:bldP spid="15" grpId="1" animBg="1"/>
      <p:bldP spid="18" grpId="1" animBg="1"/>
      <p:bldP spid="21" grpId="1" animBg="1"/>
      <p:bldP spid="22" grpId="1" animBg="1"/>
      <p:bldP spid="23" grpId="1" animBg="1"/>
      <p:bldP spid="24" grpId="1" animBg="1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3690" y="200326"/>
            <a:ext cx="65292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PROPORTIONS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7445" y="1438951"/>
            <a:ext cx="7080898" cy="52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1601" y="156783"/>
            <a:ext cx="3506089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PLANNING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8929" y="1287240"/>
            <a:ext cx="716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1/ Faire ses recherches…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8929" y="2082500"/>
            <a:ext cx="886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2</a:t>
            </a:r>
            <a:r>
              <a:rPr lang="fr-FR" sz="2800" dirty="0" smtClean="0">
                <a:solidFill>
                  <a:srgbClr val="92D050"/>
                </a:solidFill>
              </a:rPr>
              <a:t>/ Choisir ses illustrations, les imprimer, les découper.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8929" y="2802866"/>
            <a:ext cx="931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3</a:t>
            </a:r>
            <a:r>
              <a:rPr lang="fr-FR" sz="2800" dirty="0" smtClean="0">
                <a:solidFill>
                  <a:srgbClr val="92D050"/>
                </a:solidFill>
              </a:rPr>
              <a:t>/ Taper et imprimer  ou écrire ses textes sur des feuilles, les découper.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8929" y="3954119"/>
            <a:ext cx="931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4/ Positionner les textes et les illustrations sur l’affiche sans les coller.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8929" y="5041476"/>
            <a:ext cx="931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2D050"/>
                </a:solidFill>
              </a:rPr>
              <a:t>5</a:t>
            </a:r>
            <a:r>
              <a:rPr lang="fr-FR" sz="2800" dirty="0" smtClean="0">
                <a:solidFill>
                  <a:srgbClr val="92D050"/>
                </a:solidFill>
              </a:rPr>
              <a:t>/ Faire plusieurs essais de positionnements pour voir laquelle est la plus esthétique ou logique.</a:t>
            </a:r>
            <a:endParaRPr lang="fr-FR" sz="6600" dirty="0">
              <a:solidFill>
                <a:srgbClr val="92D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8929" y="6128833"/>
            <a:ext cx="931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6/Coller définitivement!</a:t>
            </a:r>
            <a:endParaRPr lang="fr-FR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759" y="214841"/>
            <a:ext cx="6604693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HORREURS !!!!!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01" y="1765073"/>
            <a:ext cx="1495425" cy="30956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75314" y="2949322"/>
            <a:ext cx="424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ATTENTION AU </a:t>
            </a:r>
            <a:r>
              <a:rPr lang="fr-FR" sz="2800" u="sng" dirty="0" smtClean="0">
                <a:solidFill>
                  <a:srgbClr val="FF0000"/>
                </a:solidFill>
              </a:rPr>
              <a:t>DECOUPAGE</a:t>
            </a:r>
            <a:r>
              <a:rPr lang="fr-FR" dirty="0" smtClean="0">
                <a:solidFill>
                  <a:srgbClr val="FF0000"/>
                </a:solidFill>
              </a:rPr>
              <a:t> !!!!!!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759" y="214841"/>
            <a:ext cx="6604693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HORREURS !!!!!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03" y="2246048"/>
            <a:ext cx="4328885" cy="3233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19702" y="1755323"/>
            <a:ext cx="1866900" cy="1752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50857" y="4618465"/>
            <a:ext cx="424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Pas de feuille d’exposé </a:t>
            </a:r>
            <a:r>
              <a:rPr lang="fr-FR" sz="2800" u="sng" dirty="0" smtClean="0">
                <a:solidFill>
                  <a:srgbClr val="FF0000"/>
                </a:solidFill>
              </a:rPr>
              <a:t>déchirée</a:t>
            </a:r>
            <a:r>
              <a:rPr lang="fr-FR" dirty="0" smtClean="0">
                <a:solidFill>
                  <a:srgbClr val="FF0000"/>
                </a:solidFill>
              </a:rPr>
              <a:t> !!!!!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759" y="214841"/>
            <a:ext cx="6604693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HORREURS !!!!!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985" y="2368544"/>
            <a:ext cx="4350657" cy="32493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28227" y="2426807"/>
            <a:ext cx="4789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Des illustrations déchirée à la règle par </a:t>
            </a:r>
            <a:r>
              <a:rPr lang="fr-FR" sz="3200" dirty="0">
                <a:solidFill>
                  <a:srgbClr val="FF0000"/>
                </a:solidFill>
              </a:rPr>
              <a:t>flemme de </a:t>
            </a:r>
            <a:r>
              <a:rPr lang="fr-FR" sz="3200" dirty="0" smtClean="0">
                <a:solidFill>
                  <a:srgbClr val="FF0000"/>
                </a:solidFill>
              </a:rPr>
              <a:t>découpage !!!!!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3858" y="2411761"/>
            <a:ext cx="4720771" cy="3525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4759" y="214841"/>
            <a:ext cx="6604693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LES   HORREURS !!!!!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24759" y="2862235"/>
            <a:ext cx="478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Pas de scotch apparent </a:t>
            </a:r>
            <a:r>
              <a:rPr lang="fr-FR" sz="3200" dirty="0" smtClean="0">
                <a:solidFill>
                  <a:srgbClr val="FF0000"/>
                </a:solidFill>
              </a:rPr>
              <a:t>!!!!!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8961" y="214841"/>
            <a:ext cx="4256293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EVITER !!!!!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16528" y="2633631"/>
            <a:ext cx="4421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Une illustration de travers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Un texte non horizontal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Des lignes non parallèles…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968819"/>
            <a:ext cx="3057525" cy="27146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962" y="2245042"/>
            <a:ext cx="31337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1279" y="243870"/>
            <a:ext cx="85760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MATERIEL NECESSAIRE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12" descr="https://encrypted-tbn0.gstatic.com/images?q=tbn:ANd9GcTya5Zq843inkeIWsOZakJi_M2jW4B5NUr4wrae2fGHluKAxZCpcHJjzam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49" y="1486359"/>
            <a:ext cx="1428750" cy="14287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9" name="Imagem 20" descr="Le crayon à papier : histoire d'une inven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70" y="3286442"/>
            <a:ext cx="1895475" cy="142494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0" name="Imagem 16" descr="https://encrypted-tbn2.gstatic.com/images?q=tbn:ANd9GcStPtwR3u6h98WRF9rT9QrpjdI60nBxjR9wmd-N_TBr6t_itLWwkN4Sdqc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7" y="3338739"/>
            <a:ext cx="1726066" cy="142494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1" name="Imagem 21" descr="http://www.pentelarts.fr/typo3temp/pics/Wet_Erase_all_colours_03_46ccbbc7ab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5" y="3338740"/>
            <a:ext cx="1512661" cy="142494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2" name="il_fi" descr="http://kidiscience.cafe-sciences.org/files/2013/02/crayons-couleu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18" y="3338739"/>
            <a:ext cx="1771650" cy="132034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3" name="Imagem 15" descr="MAPED : Équerre en aluminium - Hypoténuse de 210 mm - 60°">
            <a:hlinkClick r:id="rId10" tooltip="&quot;MAPED : Équerre en aluminium - Hypoténuse de 210 mm - 60°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88" y="1531117"/>
            <a:ext cx="1428750" cy="14287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4" name="Imagem 13" descr="Les ragnagna. 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02" y="1531117"/>
            <a:ext cx="1499691" cy="13839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5" name="Imagem 14" descr="http://www.deserres.ca/data/Products/Photos/FR/family/Detail/PRCP_1_PR-1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4" y="1531118"/>
            <a:ext cx="1515974" cy="14287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6" name="Imagem 22" descr="https://encrypted-tbn3.gstatic.com/images?q=tbn:ANd9GcTms70D9zh_w8c-CMSgPyYx9kwU4itPM9ug9wVnq35egp4FtRDa-6eT84DmRg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9" y="5156335"/>
            <a:ext cx="1419225" cy="141922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7" name="Imagem 18" descr="https://encrypted-tbn0.gstatic.com/images?q=tbn:ANd9GcRge1PjB2PDGsZ52R-jG28EhwBi4Y9jnNHFgKJYI4WZgG7Aj-tJpuJRcw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99" y="5119286"/>
            <a:ext cx="1269390" cy="141922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8" name="Imagem 23" descr="1231 - traceur de courbes (détourage inclus)">
            <a:hlinkClick r:id="rId19"/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90" y="5142552"/>
            <a:ext cx="1872343" cy="141922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9" name="Imagem 19" descr="https://encrypted-tbn3.gstatic.com/images?q=tbn:ANd9GcQfuk-lhbmy2WgjwaLMxhts5hR3RmNCD5OZtX4tWHAyem996faXM94ltb5pjg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4" y="5147860"/>
            <a:ext cx="1362075" cy="13620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746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44" y="876619"/>
            <a:ext cx="6311111" cy="510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25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3482" y="214841"/>
            <a:ext cx="75472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TEMPS NECESSAIRE</a:t>
            </a:r>
            <a:endParaRPr lang="fr-FR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54630" y="2862235"/>
            <a:ext cx="944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AU   MOINS  </a:t>
            </a:r>
            <a:r>
              <a:rPr lang="fr-FR" sz="4400" b="1" u="sng" dirty="0" smtClean="0">
                <a:solidFill>
                  <a:srgbClr val="FF0000"/>
                </a:solidFill>
              </a:rPr>
              <a:t>1 HEURE</a:t>
            </a:r>
            <a:r>
              <a:rPr lang="fr-FR" sz="4400" b="1" dirty="0" smtClean="0">
                <a:solidFill>
                  <a:srgbClr val="FF0000"/>
                </a:solidFill>
              </a:rPr>
              <a:t>  </a:t>
            </a:r>
            <a:r>
              <a:rPr lang="fr-FR" sz="2800" dirty="0" smtClean="0">
                <a:solidFill>
                  <a:srgbClr val="FF0000"/>
                </a:solidFill>
              </a:rPr>
              <a:t>DE  TRAVAIL  POUR LA MISE EN FORME DE L’AFFICHE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3482" y="4770863"/>
            <a:ext cx="776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B0F0"/>
                </a:solidFill>
              </a:rPr>
              <a:t>NE PAS ATTENDRE LA VEIL DU JOUR DE REMISE POUR COMMENCER LE TRAVAIL…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54629" y="1492371"/>
            <a:ext cx="944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AU   MOINS  </a:t>
            </a:r>
            <a:r>
              <a:rPr lang="fr-FR" sz="4400" b="1" u="sng" dirty="0" smtClean="0">
                <a:solidFill>
                  <a:srgbClr val="FF0000"/>
                </a:solidFill>
              </a:rPr>
              <a:t>1 HEURE</a:t>
            </a:r>
            <a:r>
              <a:rPr lang="fr-FR" sz="4400" b="1" dirty="0" smtClean="0">
                <a:solidFill>
                  <a:srgbClr val="FF0000"/>
                </a:solidFill>
              </a:rPr>
              <a:t>  </a:t>
            </a:r>
            <a:r>
              <a:rPr lang="fr-FR" sz="2800" dirty="0" smtClean="0">
                <a:solidFill>
                  <a:srgbClr val="FF0000"/>
                </a:solidFill>
              </a:rPr>
              <a:t>DE  TRAVAIL POUR LES RECHERCHES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allAtOnce"/>
      <p:bldP spid="6" grpId="1" build="allAtOnce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2095500"/>
            <a:ext cx="11563350" cy="191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8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vous de jouer !!!</a:t>
            </a:r>
            <a:endParaRPr lang="fr-FR" sz="8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10" y="1951591"/>
            <a:ext cx="1083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coller textes et images sur une grande  feuille de papier.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4675" y="1124262"/>
            <a:ext cx="38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</a:rPr>
              <a:t>Aujourd’hui: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4675" y="2796780"/>
            <a:ext cx="38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</a:rPr>
              <a:t>Après cette séance: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7424" y="3822967"/>
            <a:ext cx="353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u</a:t>
            </a:r>
            <a:r>
              <a:rPr lang="fr-FR" sz="3600" b="1" dirty="0" smtClean="0">
                <a:solidFill>
                  <a:srgbClr val="FF0000"/>
                </a:solidFill>
              </a:rPr>
              <a:t>ne information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1830" y="3809359"/>
            <a:ext cx="308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Communiquer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2723" y="3809358"/>
            <a:ext cx="308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à un public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44380" y="1229192"/>
            <a:ext cx="4626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En  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sz="8800" u="sng" dirty="0" smtClean="0">
                <a:solidFill>
                  <a:srgbClr val="92D050"/>
                </a:solidFill>
              </a:rPr>
              <a:t>gros</a:t>
            </a:r>
            <a:r>
              <a:rPr lang="fr-FR" sz="2800" dirty="0" smtClean="0">
                <a:solidFill>
                  <a:srgbClr val="92D050"/>
                </a:solidFill>
              </a:rPr>
              <a:t>  caractères</a:t>
            </a:r>
            <a:endParaRPr lang="fr-F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 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www.doe.mtu.edu/news/2009/sfi_october2009/02IMG_72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1688454"/>
            <a:ext cx="5760720" cy="4320540"/>
          </a:xfrm>
          <a:prstGeom prst="rect">
            <a:avLst/>
          </a:prstGeom>
          <a:noFill/>
          <a:extLst/>
        </p:spPr>
      </p:pic>
      <p:sp>
        <p:nvSpPr>
          <p:cNvPr id="5" name="Forme libre 4"/>
          <p:cNvSpPr/>
          <p:nvPr/>
        </p:nvSpPr>
        <p:spPr>
          <a:xfrm>
            <a:off x="7959777" y="295643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3" descr="http://2.bp.blogspot.com/-DRQzRx6LQWE/UZOCoddYCAI/AAAAAAAAJ3M/SJV_tvXh7ms/s640/school+projects+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80" y="1738860"/>
            <a:ext cx="5760720" cy="397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6"/>
          <p:cNvCxnSpPr/>
          <p:nvPr/>
        </p:nvCxnSpPr>
        <p:spPr>
          <a:xfrm>
            <a:off x="1139252" y="1394086"/>
            <a:ext cx="6520722" cy="4586989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89351" y="1474920"/>
            <a:ext cx="6445770" cy="4356254"/>
          </a:xfrm>
          <a:prstGeom prst="line">
            <a:avLst/>
          </a:prstGeom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9718" y="162993"/>
            <a:ext cx="11242623" cy="123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 TITRE 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7959777" y="2956434"/>
            <a:ext cx="1739225" cy="1784580"/>
          </a:xfrm>
          <a:custGeom>
            <a:avLst/>
            <a:gdLst>
              <a:gd name="connsiteX0" fmla="*/ 0 w 1739225"/>
              <a:gd name="connsiteY0" fmla="*/ 1212386 h 1784580"/>
              <a:gd name="connsiteX1" fmla="*/ 539646 w 1739225"/>
              <a:gd name="connsiteY1" fmla="*/ 1737041 h 1784580"/>
              <a:gd name="connsiteX2" fmla="*/ 1633928 w 1739225"/>
              <a:gd name="connsiteY2" fmla="*/ 148084 h 1784580"/>
              <a:gd name="connsiteX3" fmla="*/ 1633928 w 1739225"/>
              <a:gd name="connsiteY3" fmla="*/ 163074 h 17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225" h="1784580">
                <a:moveTo>
                  <a:pt x="0" y="1212386"/>
                </a:moveTo>
                <a:cubicBezTo>
                  <a:pt x="133662" y="1563405"/>
                  <a:pt x="267325" y="1914425"/>
                  <a:pt x="539646" y="1737041"/>
                </a:cubicBezTo>
                <a:cubicBezTo>
                  <a:pt x="811967" y="1559657"/>
                  <a:pt x="1451548" y="410412"/>
                  <a:pt x="1633928" y="148084"/>
                </a:cubicBezTo>
                <a:cubicBezTo>
                  <a:pt x="1816308" y="-114244"/>
                  <a:pt x="1725118" y="24415"/>
                  <a:pt x="1633928" y="163074"/>
                </a:cubicBezTo>
              </a:path>
            </a:pathLst>
          </a:custGeom>
          <a:noFill/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m 5" descr="Plakat von Kathrin Eschma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1259174"/>
            <a:ext cx="6340840" cy="478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7628</TotalTime>
  <Words>720</Words>
  <Application>Microsoft Office PowerPoint</Application>
  <PresentationFormat>Grand écran</PresentationFormat>
  <Paragraphs>133</Paragraphs>
  <Slides>41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Thème Office</vt:lpstr>
      <vt:lpstr>COMMENT FAIRE UNE AFFICHE D’EXPOSE?</vt:lpstr>
      <vt:lpstr>A quoi sert une affiche?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FAIRE UNE AFFICHE D’EXPOSE?</dc:title>
  <dc:creator>Celine Vrignaud</dc:creator>
  <cp:lastModifiedBy>Celine Vrignaud</cp:lastModifiedBy>
  <cp:revision>58</cp:revision>
  <dcterms:created xsi:type="dcterms:W3CDTF">2014-04-09T16:20:39Z</dcterms:created>
  <dcterms:modified xsi:type="dcterms:W3CDTF">2014-04-24T21:21:00Z</dcterms:modified>
</cp:coreProperties>
</file>